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2"/>
  </p:notesMasterIdLst>
  <p:sldIdLst>
    <p:sldId id="256" r:id="rId2"/>
    <p:sldId id="257" r:id="rId3"/>
    <p:sldId id="32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Lst>
  <p:sldSz cx="9144000" cy="5143500" type="screen16x9"/>
  <p:notesSz cx="5143500" cy="9144000"/>
  <p:embeddedFontLst>
    <p:embeddedFont>
      <p:font typeface="Playfair Display" charset="0"/>
      <p:regular r:id="rId73"/>
      <p:bold r:id="rId74"/>
      <p:italic r:id="rId75"/>
      <p:boldItalic r:id="rId76"/>
    </p:embeddedFont>
    <p:embeddedFont>
      <p:font typeface="Calibri" pitchFamily="34" charset="0"/>
      <p:regular r:id="rId77"/>
      <p:bold r:id="rId78"/>
      <p:italic r:id="rId79"/>
      <p:boldItalic r:id="rId80"/>
    </p:embeddedFont>
    <p:embeddedFont>
      <p:font typeface="Lato" charset="0"/>
      <p:regular r:id="rId81"/>
      <p:bold r:id="rId82"/>
      <p:italic r:id="rId83"/>
      <p:boldItalic r:id="rId84"/>
    </p:embeddedFont>
    <p:embeddedFont>
      <p:font typeface="Raleway"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izT5pomrhdwkAt0uJZwDibYZWfLw=="/>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4.fntdata"/><Relationship Id="rId84" Type="http://schemas.openxmlformats.org/officeDocument/2006/relationships/font" Target="fonts/font12.fntdata"/><Relationship Id="rId89"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0.fntdata"/><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57400" y="685800"/>
            <a:ext cx="342915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514350" y="4343400"/>
            <a:ext cx="41148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 name="Google Shape;85;p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pPr marL="0" marR="0" lvl="0" indent="0" algn="l" rtl="0">
                <a:spcBef>
                  <a:spcPts val="0"/>
                </a:spcBef>
                <a:spcAft>
                  <a:spcPts val="0"/>
                </a:spcAft>
                <a:buNone/>
              </a:pPr>
              <a:t>1</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 name="Google Shape;142;p1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 name="Google Shape;143;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11</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 name="Google Shape;148;p1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 name="Google Shape;149;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12</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 name="Google Shape;156;p1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7" name="Google Shape;157;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13</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1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 name="Google Shape;163;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14</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2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9" name="Google Shape;169;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15</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 name="Google Shape;174;p2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5" name="Google Shape;175;p2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16</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2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 name="Google Shape;181;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17</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3: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7" name="Google Shape;187;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18</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2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p2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3" name="Google Shape;193;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19</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8" name="Google Shape;198;p2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 name="Google Shape;199;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p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 name="Google Shape;91;p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p2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5" name="Google Shape;205;p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0" name="Google Shape;210;p2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1" name="Google Shape;211;p2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22</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p2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7" name="Google Shape;217;p2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23</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2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3" name="Google Shape;223;p2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24</a:t>
            </a:fld>
            <a:endParaRPr sz="18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3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9" name="Google Shape;229;p3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25</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3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5" name="Google Shape;235;p3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26</a:t>
            </a:fld>
            <a:endParaRPr sz="18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3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1" name="Google Shape;241;p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27</a:t>
            </a:fld>
            <a:endParaRPr sz="18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3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47" name="Google Shape;247;p3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28</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 name="Google Shape;252;p3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3" name="Google Shape;253;p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29</a:t>
            </a:fld>
            <a:endParaRPr sz="18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3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9" name="Google Shape;259;p3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30</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 name="Google Shape;96;p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7" name="Google Shape;97;p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a:t>
            </a:fld>
            <a:endParaRPr sz="18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4" name="Google Shape;264;p3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5" name="Google Shape;265;p3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31</a:t>
            </a:fld>
            <a:endParaRPr sz="18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3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0" name="Google Shape;270;p3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1" name="Google Shape;271;p3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32</a:t>
            </a:fld>
            <a:endParaRPr sz="18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4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4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7" name="Google Shape;277;p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33</a:t>
            </a:fld>
            <a:endParaRPr sz="18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4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4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3" name="Google Shape;283;p4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34</a:t>
            </a:fld>
            <a:endParaRPr sz="18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4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4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0" name="Google Shape;290;p4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35</a:t>
            </a:fld>
            <a:endParaRPr sz="18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4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6" name="Google Shape;296;p4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36</a:t>
            </a:fld>
            <a:endParaRPr sz="18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4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4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2" name="Google Shape;302;p4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37</a:t>
            </a:fld>
            <a:endParaRPr sz="18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4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4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8" name="Google Shape;308;p4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38</a:t>
            </a:fld>
            <a:endParaRPr sz="18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4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4" name="Google Shape;314;p4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39</a:t>
            </a:fld>
            <a:endParaRPr sz="18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4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p4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0" name="Google Shape;320;p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40</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3" name="Google Shape;103;p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a:t>
            </a:fld>
            <a:endParaRPr sz="18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5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5" name="Google Shape;325;p5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26" name="Google Shape;326;p5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41</a:t>
            </a:fld>
            <a:endParaRPr sz="18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5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1" name="Google Shape;331;p5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2" name="Google Shape;332;p5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42</a:t>
            </a:fld>
            <a:endParaRPr sz="18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5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7" name="Google Shape;337;p5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8" name="Google Shape;338;p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43</a:t>
            </a:fld>
            <a:endParaRPr sz="18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5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5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4" name="Google Shape;344;p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44</a:t>
            </a:fld>
            <a:endParaRPr sz="18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5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p5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0" name="Google Shape;350;p5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45</a:t>
            </a:fld>
            <a:endParaRPr sz="18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p5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6" name="Google Shape;356;p5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46</a:t>
            </a:fld>
            <a:endParaRPr sz="18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5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5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2" name="Google Shape;362;p5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47</a:t>
            </a:fld>
            <a:endParaRPr sz="18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5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7" name="Google Shape;367;p5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8" name="Google Shape;368;p5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48</a:t>
            </a:fld>
            <a:endParaRPr sz="180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5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4" name="Google Shape;374;p5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49</a:t>
            </a:fld>
            <a:endParaRPr sz="180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6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6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0" name="Google Shape;380;p6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50</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8" name="Google Shape;108;p9: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a:t>
            </a:fld>
            <a:endParaRPr sz="18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6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6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6" name="Google Shape;386;p6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51</a:t>
            </a:fld>
            <a:endParaRPr sz="18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6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1" name="Google Shape;391;p6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2" name="Google Shape;392;p6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52</a:t>
            </a:fld>
            <a:endParaRPr sz="18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6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6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8" name="Google Shape;398;p6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53</a:t>
            </a:fld>
            <a:endParaRPr sz="18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p6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4" name="Google Shape;404;p6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54</a:t>
            </a:fld>
            <a:endParaRPr sz="18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6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9" name="Google Shape;409;p6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0" name="Google Shape;410;p6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55</a:t>
            </a:fld>
            <a:endParaRPr sz="18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6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5" name="Google Shape;415;p6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6" name="Google Shape;416;p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56</a:t>
            </a:fld>
            <a:endParaRPr sz="18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6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1" name="Google Shape;421;p6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2" name="Google Shape;422;p6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57</a:t>
            </a:fld>
            <a:endParaRPr sz="180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7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7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8" name="Google Shape;428;p7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58</a:t>
            </a:fld>
            <a:endParaRPr sz="1800">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73: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3" name="Google Shape;433;p7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4" name="Google Shape;434;p7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59</a:t>
            </a:fld>
            <a:endParaRPr sz="180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7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9" name="Google Shape;439;p7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0" name="Google Shape;440;p7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60</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0: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 name="Google Shape;114;p10: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 name="Google Shape;115;p1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7</a:t>
            </a:fld>
            <a:endParaRPr sz="180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4: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5" name="Google Shape;445;p7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6" name="Google Shape;446;p7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61</a:t>
            </a:fld>
            <a:endParaRPr sz="18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7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 name="Google Shape;452;p7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3" name="Google Shape;453;p7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62</a:t>
            </a:fld>
            <a:endParaRPr sz="18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76: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76: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9" name="Google Shape;459;p7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63</a:t>
            </a:fld>
            <a:endParaRPr sz="1800">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77: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4" name="Google Shape;464;p77: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5" name="Google Shape;465;p7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64</a:t>
            </a:fld>
            <a:endParaRPr sz="1800">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78: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 name="Google Shape;470;p78: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1" name="Google Shape;471;p7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65</a:t>
            </a:fld>
            <a:endParaRPr sz="18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81: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6" name="Google Shape;476;p8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7" name="Google Shape;477;p8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66</a:t>
            </a:fld>
            <a:endParaRPr sz="18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8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2" name="Google Shape;482;p8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3" name="Google Shape;483;p8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67</a:t>
            </a:fld>
            <a:endParaRPr sz="18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919c023a7_0_217:notes"/>
          <p:cNvSpPr>
            <a:spLocks noGrp="1" noRot="1" noChangeAspect="1"/>
          </p:cNvSpPr>
          <p:nvPr>
            <p:ph type="sldImg" idx="2"/>
          </p:nvPr>
        </p:nvSpPr>
        <p:spPr>
          <a:xfrm>
            <a:off x="8574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8919c023a7_0_217:notes"/>
          <p:cNvSpPr txBox="1">
            <a:spLocks noGrp="1"/>
          </p:cNvSpPr>
          <p:nvPr>
            <p:ph type="body" idx="1"/>
          </p:nvPr>
        </p:nvSpPr>
        <p:spPr>
          <a:xfrm>
            <a:off x="514350" y="4343400"/>
            <a:ext cx="4114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8919c023a7_0_223:notes"/>
          <p:cNvSpPr>
            <a:spLocks noGrp="1" noRot="1" noChangeAspect="1"/>
          </p:cNvSpPr>
          <p:nvPr>
            <p:ph type="sldImg" idx="2"/>
          </p:nvPr>
        </p:nvSpPr>
        <p:spPr>
          <a:xfrm>
            <a:off x="8574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8919c023a7_0_223:notes"/>
          <p:cNvSpPr txBox="1">
            <a:spLocks noGrp="1"/>
          </p:cNvSpPr>
          <p:nvPr>
            <p:ph type="body" idx="1"/>
          </p:nvPr>
        </p:nvSpPr>
        <p:spPr>
          <a:xfrm>
            <a:off x="514350" y="4343400"/>
            <a:ext cx="4114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8919c023a7_0_230:notes"/>
          <p:cNvSpPr>
            <a:spLocks noGrp="1" noRot="1" noChangeAspect="1"/>
          </p:cNvSpPr>
          <p:nvPr>
            <p:ph type="sldImg" idx="2"/>
          </p:nvPr>
        </p:nvSpPr>
        <p:spPr>
          <a:xfrm>
            <a:off x="857400" y="685800"/>
            <a:ext cx="3429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8919c023a7_0_230:notes"/>
          <p:cNvSpPr txBox="1">
            <a:spLocks noGrp="1"/>
          </p:cNvSpPr>
          <p:nvPr>
            <p:ph type="body" idx="1"/>
          </p:nvPr>
        </p:nvSpPr>
        <p:spPr>
          <a:xfrm>
            <a:off x="514350" y="4343400"/>
            <a:ext cx="41148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2: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 name="Google Shape;121;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8</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4:notes"/>
          <p:cNvSpPr>
            <a:spLocks noGrp="1" noRot="1" noChangeAspect="1"/>
          </p:cNvSpPr>
          <p:nvPr>
            <p:ph type="sldImg" idx="2"/>
          </p:nvPr>
        </p:nvSpPr>
        <p:spPr>
          <a:xfrm>
            <a:off x="-1166813" y="0"/>
            <a:ext cx="5334001" cy="3000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p14: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 name="Google Shape;127;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9</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5:notes"/>
          <p:cNvSpPr>
            <a:spLocks noGrp="1" noRot="1" noChangeAspect="1"/>
          </p:cNvSpPr>
          <p:nvPr>
            <p:ph type="sldImg" idx="2"/>
          </p:nvPr>
        </p:nvSpPr>
        <p:spPr>
          <a:xfrm>
            <a:off x="0" y="0"/>
            <a:ext cx="3000000" cy="300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p15: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 name="Google Shape;137;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pPr marL="0" marR="0" lvl="0" indent="0" algn="l" rtl="0">
                <a:spcBef>
                  <a:spcPts val="0"/>
                </a:spcBef>
                <a:spcAft>
                  <a:spcPts val="0"/>
                </a:spcAft>
                <a:buNone/>
              </a:pPr>
              <a:t>10</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g86318ddd28_0_139"/>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g86318ddd28_0_139"/>
          <p:cNvGrpSpPr/>
          <p:nvPr/>
        </p:nvGrpSpPr>
        <p:grpSpPr>
          <a:xfrm>
            <a:off x="830392" y="1191256"/>
            <a:ext cx="745763" cy="45826"/>
            <a:chOff x="4580561" y="2589004"/>
            <a:chExt cx="1064464" cy="25200"/>
          </a:xfrm>
        </p:grpSpPr>
        <p:sp>
          <p:nvSpPr>
            <p:cNvPr id="12" name="Google Shape;12;g86318ddd28_0_13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g86318ddd28_0_13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g86318ddd28_0_139"/>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g86318ddd28_0_139"/>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g86318ddd28_0_13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g86318ddd28_0_203"/>
          <p:cNvGrpSpPr/>
          <p:nvPr/>
        </p:nvGrpSpPr>
        <p:grpSpPr>
          <a:xfrm>
            <a:off x="830392" y="4169130"/>
            <a:ext cx="745763" cy="45826"/>
            <a:chOff x="4580561" y="2589004"/>
            <a:chExt cx="1064464" cy="25200"/>
          </a:xfrm>
        </p:grpSpPr>
        <p:sp>
          <p:nvSpPr>
            <p:cNvPr id="75" name="Google Shape;75;g86318ddd28_0_20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g86318ddd28_0_20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g86318ddd28_0_203"/>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g86318ddd28_0_203"/>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g86318ddd28_0_20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g86318ddd28_0_2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g86318ddd28_0_147"/>
          <p:cNvGrpSpPr/>
          <p:nvPr/>
        </p:nvGrpSpPr>
        <p:grpSpPr>
          <a:xfrm>
            <a:off x="830392" y="1191256"/>
            <a:ext cx="745763" cy="45826"/>
            <a:chOff x="4580561" y="2589004"/>
            <a:chExt cx="1064464" cy="25200"/>
          </a:xfrm>
        </p:grpSpPr>
        <p:sp>
          <p:nvSpPr>
            <p:cNvPr id="19" name="Google Shape;19;g86318ddd28_0_147"/>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g86318ddd28_0_147"/>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g86318ddd28_0_14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g86318ddd28_0_14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g86318ddd28_0_153"/>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g86318ddd28_0_153"/>
          <p:cNvGrpSpPr/>
          <p:nvPr/>
        </p:nvGrpSpPr>
        <p:grpSpPr>
          <a:xfrm>
            <a:off x="830392" y="1191256"/>
            <a:ext cx="745763" cy="45826"/>
            <a:chOff x="4580561" y="2589004"/>
            <a:chExt cx="1064464" cy="25200"/>
          </a:xfrm>
        </p:grpSpPr>
        <p:sp>
          <p:nvSpPr>
            <p:cNvPr id="26" name="Google Shape;26;g86318ddd28_0_15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g86318ddd28_0_15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g86318ddd28_0_153"/>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g86318ddd28_0_153"/>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g86318ddd28_0_15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g86318ddd28_0_161"/>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g86318ddd28_0_161"/>
          <p:cNvGrpSpPr/>
          <p:nvPr/>
        </p:nvGrpSpPr>
        <p:grpSpPr>
          <a:xfrm>
            <a:off x="830392" y="1191256"/>
            <a:ext cx="745763" cy="45826"/>
            <a:chOff x="4580561" y="2589004"/>
            <a:chExt cx="1064464" cy="25200"/>
          </a:xfrm>
        </p:grpSpPr>
        <p:sp>
          <p:nvSpPr>
            <p:cNvPr id="34" name="Google Shape;34;g86318ddd28_0_16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g86318ddd28_0_16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g86318ddd28_0_16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g86318ddd28_0_161"/>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g86318ddd28_0_161"/>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g86318ddd28_0_16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g86318ddd28_0_17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g86318ddd28_0_170"/>
          <p:cNvGrpSpPr/>
          <p:nvPr/>
        </p:nvGrpSpPr>
        <p:grpSpPr>
          <a:xfrm>
            <a:off x="830392" y="1191256"/>
            <a:ext cx="745763" cy="45826"/>
            <a:chOff x="4580561" y="2589004"/>
            <a:chExt cx="1064464" cy="25200"/>
          </a:xfrm>
        </p:grpSpPr>
        <p:sp>
          <p:nvSpPr>
            <p:cNvPr id="43" name="Google Shape;43;g86318ddd28_0_170"/>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g86318ddd28_0_17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g86318ddd28_0_17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g86318ddd28_0_17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g86318ddd28_0_17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g86318ddd28_0_177"/>
          <p:cNvGrpSpPr/>
          <p:nvPr/>
        </p:nvGrpSpPr>
        <p:grpSpPr>
          <a:xfrm>
            <a:off x="830392" y="1191256"/>
            <a:ext cx="745763" cy="45826"/>
            <a:chOff x="4580561" y="2589004"/>
            <a:chExt cx="1064464" cy="25200"/>
          </a:xfrm>
        </p:grpSpPr>
        <p:sp>
          <p:nvSpPr>
            <p:cNvPr id="50" name="Google Shape;50;g86318ddd28_0_17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g86318ddd28_0_17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g86318ddd28_0_17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g86318ddd28_0_17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g86318ddd28_0_17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g86318ddd28_0_185"/>
          <p:cNvGrpSpPr/>
          <p:nvPr/>
        </p:nvGrpSpPr>
        <p:grpSpPr>
          <a:xfrm>
            <a:off x="830392" y="4169130"/>
            <a:ext cx="745763" cy="45826"/>
            <a:chOff x="4580561" y="2589004"/>
            <a:chExt cx="1064464" cy="25200"/>
          </a:xfrm>
        </p:grpSpPr>
        <p:sp>
          <p:nvSpPr>
            <p:cNvPr id="57" name="Google Shape;57;g86318ddd28_0_185"/>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g86318ddd28_0_185"/>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g86318ddd28_0_185"/>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g86318ddd28_0_18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g86318ddd28_0_191"/>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g86318ddd28_0_191"/>
          <p:cNvGrpSpPr/>
          <p:nvPr/>
        </p:nvGrpSpPr>
        <p:grpSpPr>
          <a:xfrm>
            <a:off x="830392" y="1191256"/>
            <a:ext cx="745763" cy="45826"/>
            <a:chOff x="4580561" y="2589004"/>
            <a:chExt cx="1064464" cy="25200"/>
          </a:xfrm>
        </p:grpSpPr>
        <p:sp>
          <p:nvSpPr>
            <p:cNvPr id="64" name="Google Shape;64;g86318ddd28_0_191"/>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g86318ddd28_0_191"/>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g86318ddd28_0_19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g86318ddd28_0_191"/>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g86318ddd28_0_191"/>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g86318ddd28_0_19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g86318ddd28_0_20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g86318ddd28_0_20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g86318ddd28_0_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g86318ddd28_0_1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g86318ddd28_0_135"/>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 descr="preencoded.png"/>
          <p:cNvPicPr preferRelativeResize="0"/>
          <p:nvPr/>
        </p:nvPicPr>
        <p:blipFill rotWithShape="1">
          <a:blip r:embed="rId3">
            <a:alphaModFix/>
          </a:blip>
          <a:srcRect/>
          <a:stretch/>
        </p:blipFill>
        <p:spPr>
          <a:xfrm>
            <a:off x="0" y="-499175"/>
            <a:ext cx="9144000" cy="600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5" descr="preencoded.png"/>
          <p:cNvPicPr preferRelativeResize="0"/>
          <p:nvPr/>
        </p:nvPicPr>
        <p:blipFill rotWithShape="1">
          <a:blip r:embed="rId3">
            <a:alphaModFix/>
          </a:blip>
          <a:srcRect/>
          <a:stretch/>
        </p:blipFill>
        <p:spPr>
          <a:xfrm>
            <a:off x="1482225" y="140125"/>
            <a:ext cx="6518774" cy="488907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6" descr="preencoded.png"/>
          <p:cNvPicPr preferRelativeResize="0"/>
          <p:nvPr/>
        </p:nvPicPr>
        <p:blipFill rotWithShape="1">
          <a:blip r:embed="rId3">
            <a:alphaModFix/>
          </a:blip>
          <a:srcRect/>
          <a:stretch/>
        </p:blipFill>
        <p:spPr>
          <a:xfrm>
            <a:off x="1065875" y="249950"/>
            <a:ext cx="7011325" cy="4322051"/>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9999"/>
        </a:solidFill>
        <a:effectLst/>
      </p:bgPr>
    </p:bg>
    <p:spTree>
      <p:nvGrpSpPr>
        <p:cNvPr id="1" name="Shape 150"/>
        <p:cNvGrpSpPr/>
        <p:nvPr/>
      </p:nvGrpSpPr>
      <p:grpSpPr>
        <a:xfrm>
          <a:off x="0" y="0"/>
          <a:ext cx="0" cy="0"/>
          <a:chOff x="0" y="0"/>
          <a:chExt cx="0" cy="0"/>
        </a:xfrm>
      </p:grpSpPr>
      <p:pic>
        <p:nvPicPr>
          <p:cNvPr id="151" name="Google Shape;151;p17" descr="preencoded.png"/>
          <p:cNvPicPr preferRelativeResize="0"/>
          <p:nvPr/>
        </p:nvPicPr>
        <p:blipFill>
          <a:blip r:embed="rId3">
            <a:alphaModFix/>
          </a:blip>
          <a:stretch>
            <a:fillRect/>
          </a:stretch>
        </p:blipFill>
        <p:spPr>
          <a:xfrm>
            <a:off x="1169675" y="-107988"/>
            <a:ext cx="7002601" cy="5251951"/>
          </a:xfrm>
          <a:prstGeom prst="rect">
            <a:avLst/>
          </a:prstGeom>
          <a:noFill/>
          <a:ln>
            <a:noFill/>
          </a:ln>
        </p:spPr>
      </p:pic>
      <p:sp>
        <p:nvSpPr>
          <p:cNvPr id="152" name="Google Shape;152;p17"/>
          <p:cNvSpPr txBox="1"/>
          <p:nvPr/>
        </p:nvSpPr>
        <p:spPr>
          <a:xfrm>
            <a:off x="2634200" y="474350"/>
            <a:ext cx="4037100" cy="2280900"/>
          </a:xfrm>
          <a:prstGeom prst="rect">
            <a:avLst/>
          </a:prstGeom>
          <a:solidFill>
            <a:srgbClr val="FFFF00"/>
          </a:solidFill>
          <a:ln w="9525" cap="flat" cmpd="sng">
            <a:solidFill>
              <a:srgbClr val="D9D9D9"/>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i="1">
                <a:solidFill>
                  <a:srgbClr val="FF0000"/>
                </a:solidFill>
                <a:latin typeface="Calibri"/>
                <a:ea typeface="Calibri"/>
                <a:cs typeface="Calibri"/>
                <a:sym typeface="Calibri"/>
              </a:rPr>
              <a:t>All the three countries had started  planning their developmental strategies in similar ways</a:t>
            </a:r>
            <a:endParaRPr sz="2900" b="1" i="1">
              <a:solidFill>
                <a:srgbClr val="FF0000"/>
              </a:solidFill>
              <a:latin typeface="Calibri"/>
              <a:ea typeface="Calibri"/>
              <a:cs typeface="Calibri"/>
              <a:sym typeface="Calibri"/>
            </a:endParaRPr>
          </a:p>
        </p:txBody>
      </p:sp>
      <p:sp>
        <p:nvSpPr>
          <p:cNvPr id="153" name="Google Shape;153;p17"/>
          <p:cNvSpPr/>
          <p:nvPr/>
        </p:nvSpPr>
        <p:spPr>
          <a:xfrm>
            <a:off x="2583725" y="141300"/>
            <a:ext cx="4087584" cy="2654370"/>
          </a:xfrm>
          <a:prstGeom prst="irregularSeal2">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slow" p14:dur="10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2900"/>
                                        <p:tgtEl>
                                          <p:spTgt spid="15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 calcmode="lin" valueType="num">
                                      <p:cBhvr additive="base">
                                        <p:cTn id="12" dur="1000"/>
                                        <p:tgtEl>
                                          <p:spTgt spid="15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18" descr="preencoded.png"/>
          <p:cNvPicPr preferRelativeResize="0"/>
          <p:nvPr/>
        </p:nvPicPr>
        <p:blipFill rotWithShape="1">
          <a:blip r:embed="rId3">
            <a:alphaModFix/>
          </a:blip>
          <a:srcRect/>
          <a:stretch/>
        </p:blipFill>
        <p:spPr>
          <a:xfrm>
            <a:off x="940575" y="111675"/>
            <a:ext cx="6370051" cy="47775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19" descr="preencoded.png"/>
          <p:cNvPicPr preferRelativeResize="0"/>
          <p:nvPr/>
        </p:nvPicPr>
        <p:blipFill rotWithShape="1">
          <a:blip r:embed="rId3">
            <a:alphaModFix/>
          </a:blip>
          <a:srcRect/>
          <a:stretch/>
        </p:blipFill>
        <p:spPr>
          <a:xfrm>
            <a:off x="842800" y="409800"/>
            <a:ext cx="7310600" cy="4238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0" descr="preencoded.png"/>
          <p:cNvPicPr preferRelativeResize="0"/>
          <p:nvPr/>
        </p:nvPicPr>
        <p:blipFill rotWithShape="1">
          <a:blip r:embed="rId3">
            <a:alphaModFix/>
          </a:blip>
          <a:srcRect/>
          <a:stretch/>
        </p:blipFill>
        <p:spPr>
          <a:xfrm>
            <a:off x="1543750" y="134500"/>
            <a:ext cx="6381051" cy="4785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1" descr="preencoded.png"/>
          <p:cNvPicPr preferRelativeResize="0"/>
          <p:nvPr/>
        </p:nvPicPr>
        <p:blipFill rotWithShape="1">
          <a:blip r:embed="rId3">
            <a:alphaModFix/>
          </a:blip>
          <a:srcRect/>
          <a:stretch/>
        </p:blipFill>
        <p:spPr>
          <a:xfrm>
            <a:off x="1053500" y="355300"/>
            <a:ext cx="7023700" cy="4216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descr="preencoded.png"/>
          <p:cNvPicPr preferRelativeResize="0"/>
          <p:nvPr/>
        </p:nvPicPr>
        <p:blipFill rotWithShape="1">
          <a:blip r:embed="rId3">
            <a:alphaModFix/>
          </a:blip>
          <a:srcRect/>
          <a:stretch/>
        </p:blipFill>
        <p:spPr>
          <a:xfrm>
            <a:off x="1194875" y="406125"/>
            <a:ext cx="6990200" cy="4501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3" descr="preencoded.png"/>
          <p:cNvPicPr preferRelativeResize="0"/>
          <p:nvPr/>
        </p:nvPicPr>
        <p:blipFill rotWithShape="1">
          <a:blip r:embed="rId3">
            <a:alphaModFix/>
          </a:blip>
          <a:srcRect/>
          <a:stretch/>
        </p:blipFill>
        <p:spPr>
          <a:xfrm>
            <a:off x="1600200" y="266700"/>
            <a:ext cx="5943600" cy="4876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descr="preencoded.png"/>
          <p:cNvPicPr preferRelativeResize="0"/>
          <p:nvPr/>
        </p:nvPicPr>
        <p:blipFill rotWithShape="1">
          <a:blip r:embed="rId3">
            <a:alphaModFix/>
          </a:blip>
          <a:srcRect/>
          <a:stretch/>
        </p:blipFill>
        <p:spPr>
          <a:xfrm>
            <a:off x="1577250" y="192350"/>
            <a:ext cx="6347551" cy="4760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5" descr="preencoded.png"/>
          <p:cNvPicPr preferRelativeResize="0"/>
          <p:nvPr/>
        </p:nvPicPr>
        <p:blipFill rotWithShape="1">
          <a:blip r:embed="rId3">
            <a:alphaModFix/>
          </a:blip>
          <a:srcRect/>
          <a:stretch/>
        </p:blipFill>
        <p:spPr>
          <a:xfrm>
            <a:off x="855175" y="324550"/>
            <a:ext cx="7250476" cy="4394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5" descr="preencoded.png"/>
          <p:cNvPicPr preferRelativeResize="0"/>
          <p:nvPr/>
        </p:nvPicPr>
        <p:blipFill rotWithShape="1">
          <a:blip r:embed="rId3">
            <a:alphaModFix/>
          </a:blip>
          <a:srcRect/>
          <a:stretch/>
        </p:blipFill>
        <p:spPr>
          <a:xfrm>
            <a:off x="979125" y="237538"/>
            <a:ext cx="6804301" cy="46684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6" descr="preencoded.png"/>
          <p:cNvPicPr preferRelativeResize="0"/>
          <p:nvPr/>
        </p:nvPicPr>
        <p:blipFill rotWithShape="1">
          <a:blip r:embed="rId3">
            <a:alphaModFix/>
          </a:blip>
          <a:srcRect/>
          <a:stretch/>
        </p:blipFill>
        <p:spPr>
          <a:xfrm>
            <a:off x="842800" y="285050"/>
            <a:ext cx="7386801" cy="4667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7" descr="preencoded.png"/>
          <p:cNvPicPr preferRelativeResize="0"/>
          <p:nvPr/>
        </p:nvPicPr>
        <p:blipFill rotWithShape="1">
          <a:blip r:embed="rId3">
            <a:alphaModFix/>
          </a:blip>
          <a:srcRect/>
          <a:stretch/>
        </p:blipFill>
        <p:spPr>
          <a:xfrm>
            <a:off x="1289900" y="224475"/>
            <a:ext cx="6895176" cy="4576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8" descr="preencoded.png"/>
          <p:cNvPicPr preferRelativeResize="0"/>
          <p:nvPr/>
        </p:nvPicPr>
        <p:blipFill rotWithShape="1">
          <a:blip r:embed="rId3">
            <a:alphaModFix/>
          </a:blip>
          <a:srcRect/>
          <a:stretch/>
        </p:blipFill>
        <p:spPr>
          <a:xfrm>
            <a:off x="1345425" y="61975"/>
            <a:ext cx="6655575" cy="49916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9" descr="preencoded.png"/>
          <p:cNvPicPr preferRelativeResize="0"/>
          <p:nvPr/>
        </p:nvPicPr>
        <p:blipFill rotWithShape="1">
          <a:blip r:embed="rId3">
            <a:alphaModFix/>
          </a:blip>
          <a:srcRect/>
          <a:stretch/>
        </p:blipFill>
        <p:spPr>
          <a:xfrm>
            <a:off x="1347275" y="164800"/>
            <a:ext cx="6425124" cy="48188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0" descr="preencoded.png"/>
          <p:cNvPicPr preferRelativeResize="0"/>
          <p:nvPr/>
        </p:nvPicPr>
        <p:blipFill rotWithShape="1">
          <a:blip r:embed="rId3">
            <a:alphaModFix/>
          </a:blip>
          <a:srcRect/>
          <a:stretch/>
        </p:blipFill>
        <p:spPr>
          <a:xfrm>
            <a:off x="794275" y="218050"/>
            <a:ext cx="6302876" cy="47271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1" descr="preencoded.png"/>
          <p:cNvPicPr preferRelativeResize="0"/>
          <p:nvPr/>
        </p:nvPicPr>
        <p:blipFill rotWithShape="1">
          <a:blip r:embed="rId3">
            <a:alphaModFix/>
          </a:blip>
          <a:srcRect/>
          <a:stretch/>
        </p:blipFill>
        <p:spPr>
          <a:xfrm>
            <a:off x="1107650" y="91700"/>
            <a:ext cx="6207549" cy="4853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2" descr="preencoded.png"/>
          <p:cNvPicPr preferRelativeResize="0"/>
          <p:nvPr/>
        </p:nvPicPr>
        <p:blipFill rotWithShape="1">
          <a:blip r:embed="rId3">
            <a:alphaModFix/>
          </a:blip>
          <a:srcRect/>
          <a:stretch/>
        </p:blipFill>
        <p:spPr>
          <a:xfrm>
            <a:off x="1979825" y="151375"/>
            <a:ext cx="6097375" cy="4573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5" descr="preencoded.png"/>
          <p:cNvPicPr preferRelativeResize="0"/>
          <p:nvPr/>
        </p:nvPicPr>
        <p:blipFill rotWithShape="1">
          <a:blip r:embed="rId3">
            <a:alphaModFix/>
          </a:blip>
          <a:srcRect/>
          <a:stretch/>
        </p:blipFill>
        <p:spPr>
          <a:xfrm>
            <a:off x="1153275" y="200525"/>
            <a:ext cx="7023475" cy="48570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6" descr="preencoded.png"/>
          <p:cNvPicPr preferRelativeResize="0"/>
          <p:nvPr/>
        </p:nvPicPr>
        <p:blipFill rotWithShape="1">
          <a:blip r:embed="rId3">
            <a:alphaModFix/>
          </a:blip>
          <a:srcRect/>
          <a:stretch/>
        </p:blipFill>
        <p:spPr>
          <a:xfrm>
            <a:off x="1315000" y="65600"/>
            <a:ext cx="6686001" cy="50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cation in parts of Asia | Asia map, Thailand map, South asia map"/>
          <p:cNvPicPr>
            <a:picLocks noChangeAspect="1" noChangeArrowheads="1"/>
          </p:cNvPicPr>
          <p:nvPr/>
        </p:nvPicPr>
        <p:blipFill>
          <a:blip r:embed="rId2"/>
          <a:srcRect/>
          <a:stretch>
            <a:fillRect/>
          </a:stretch>
        </p:blipFill>
        <p:spPr bwMode="auto">
          <a:xfrm>
            <a:off x="1752600" y="285749"/>
            <a:ext cx="5181600" cy="456206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37" descr="preencoded.png"/>
          <p:cNvPicPr preferRelativeResize="0"/>
          <p:nvPr/>
        </p:nvPicPr>
        <p:blipFill rotWithShape="1">
          <a:blip r:embed="rId3">
            <a:alphaModFix/>
          </a:blip>
          <a:srcRect/>
          <a:stretch/>
        </p:blipFill>
        <p:spPr>
          <a:xfrm>
            <a:off x="1143000" y="104650"/>
            <a:ext cx="6648251" cy="4986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8" descr="preencoded.png"/>
          <p:cNvPicPr preferRelativeResize="0"/>
          <p:nvPr/>
        </p:nvPicPr>
        <p:blipFill rotWithShape="1">
          <a:blip r:embed="rId3">
            <a:alphaModFix/>
          </a:blip>
          <a:srcRect/>
          <a:stretch/>
        </p:blipFill>
        <p:spPr>
          <a:xfrm>
            <a:off x="1116750" y="204375"/>
            <a:ext cx="6655649" cy="4498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9" descr="preencoded.png"/>
          <p:cNvPicPr preferRelativeResize="0"/>
          <p:nvPr/>
        </p:nvPicPr>
        <p:blipFill rotWithShape="1">
          <a:blip r:embed="rId3">
            <a:alphaModFix/>
          </a:blip>
          <a:srcRect/>
          <a:stretch/>
        </p:blipFill>
        <p:spPr>
          <a:xfrm>
            <a:off x="1911125" y="195100"/>
            <a:ext cx="6242276" cy="4681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0" descr="preencoded.png"/>
          <p:cNvPicPr preferRelativeResize="0"/>
          <p:nvPr/>
        </p:nvPicPr>
        <p:blipFill rotWithShape="1">
          <a:blip r:embed="rId3">
            <a:alphaModFix/>
          </a:blip>
          <a:srcRect/>
          <a:stretch/>
        </p:blipFill>
        <p:spPr>
          <a:xfrm>
            <a:off x="1464675" y="279350"/>
            <a:ext cx="6231524" cy="46736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1" descr="preencoded.png"/>
          <p:cNvPicPr preferRelativeResize="0"/>
          <p:nvPr/>
        </p:nvPicPr>
        <p:blipFill rotWithShape="1">
          <a:blip r:embed="rId3">
            <a:alphaModFix/>
          </a:blip>
          <a:srcRect/>
          <a:stretch/>
        </p:blipFill>
        <p:spPr>
          <a:xfrm>
            <a:off x="1172724" y="266700"/>
            <a:ext cx="6386826" cy="4495000"/>
          </a:xfrm>
          <a:prstGeom prst="rect">
            <a:avLst/>
          </a:prstGeom>
          <a:noFill/>
          <a:ln>
            <a:noFill/>
          </a:ln>
        </p:spPr>
      </p:pic>
      <p:sp>
        <p:nvSpPr>
          <p:cNvPr id="286" name="Google Shape;286;p41"/>
          <p:cNvSpPr txBox="1"/>
          <p:nvPr/>
        </p:nvSpPr>
        <p:spPr>
          <a:xfrm>
            <a:off x="2257425" y="2857500"/>
            <a:ext cx="704700" cy="3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4" descr="preencoded.png"/>
          <p:cNvPicPr preferRelativeResize="0"/>
          <p:nvPr/>
        </p:nvPicPr>
        <p:blipFill rotWithShape="1">
          <a:blip r:embed="rId3">
            <a:alphaModFix/>
          </a:blip>
          <a:srcRect/>
          <a:stretch/>
        </p:blipFill>
        <p:spPr>
          <a:xfrm>
            <a:off x="1177425" y="189125"/>
            <a:ext cx="6823575" cy="46876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5" descr="preencoded.png"/>
          <p:cNvPicPr preferRelativeResize="0"/>
          <p:nvPr/>
        </p:nvPicPr>
        <p:blipFill rotWithShape="1">
          <a:blip r:embed="rId3">
            <a:alphaModFix/>
          </a:blip>
          <a:srcRect/>
          <a:stretch/>
        </p:blipFill>
        <p:spPr>
          <a:xfrm>
            <a:off x="1691100" y="353925"/>
            <a:ext cx="6233700" cy="4675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6" descr="preencoded.png"/>
          <p:cNvPicPr preferRelativeResize="0"/>
          <p:nvPr/>
        </p:nvPicPr>
        <p:blipFill rotWithShape="1">
          <a:blip r:embed="rId3">
            <a:alphaModFix/>
          </a:blip>
          <a:srcRect/>
          <a:stretch/>
        </p:blipFill>
        <p:spPr>
          <a:xfrm>
            <a:off x="1361500" y="163875"/>
            <a:ext cx="6334700" cy="4751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47" descr="preencoded.png"/>
          <p:cNvPicPr preferRelativeResize="0"/>
          <p:nvPr/>
        </p:nvPicPr>
        <p:blipFill rotWithShape="1">
          <a:blip r:embed="rId3">
            <a:alphaModFix/>
          </a:blip>
          <a:srcRect/>
          <a:stretch/>
        </p:blipFill>
        <p:spPr>
          <a:xfrm>
            <a:off x="1680525" y="136450"/>
            <a:ext cx="6320476" cy="47403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48" descr="preencoded.png"/>
          <p:cNvPicPr preferRelativeResize="0"/>
          <p:nvPr/>
        </p:nvPicPr>
        <p:blipFill rotWithShape="1">
          <a:blip r:embed="rId3">
            <a:alphaModFix/>
          </a:blip>
          <a:srcRect/>
          <a:stretch/>
        </p:blipFill>
        <p:spPr>
          <a:xfrm>
            <a:off x="913475" y="56450"/>
            <a:ext cx="6630326" cy="4972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6" descr="preencoded.png"/>
          <p:cNvPicPr preferRelativeResize="0"/>
          <p:nvPr/>
        </p:nvPicPr>
        <p:blipFill rotWithShape="1">
          <a:blip r:embed="rId3">
            <a:alphaModFix/>
          </a:blip>
          <a:srcRect/>
          <a:stretch/>
        </p:blipFill>
        <p:spPr>
          <a:xfrm>
            <a:off x="1597450" y="112250"/>
            <a:ext cx="6555950" cy="491694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9" descr="preencoded.png"/>
          <p:cNvPicPr preferRelativeResize="0"/>
          <p:nvPr/>
        </p:nvPicPr>
        <p:blipFill rotWithShape="1">
          <a:blip r:embed="rId3">
            <a:alphaModFix/>
          </a:blip>
          <a:srcRect/>
          <a:stretch/>
        </p:blipFill>
        <p:spPr>
          <a:xfrm>
            <a:off x="1877000" y="247875"/>
            <a:ext cx="6047800" cy="4705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0" descr="preencoded.png"/>
          <p:cNvPicPr preferRelativeResize="0"/>
          <p:nvPr/>
        </p:nvPicPr>
        <p:blipFill rotWithShape="1">
          <a:blip r:embed="rId3">
            <a:alphaModFix/>
          </a:blip>
          <a:srcRect/>
          <a:stretch/>
        </p:blipFill>
        <p:spPr>
          <a:xfrm>
            <a:off x="1412925" y="578375"/>
            <a:ext cx="6207076" cy="3993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1" descr="preencoded.png"/>
          <p:cNvPicPr preferRelativeResize="0"/>
          <p:nvPr/>
        </p:nvPicPr>
        <p:blipFill rotWithShape="1">
          <a:blip r:embed="rId3">
            <a:alphaModFix/>
          </a:blip>
          <a:srcRect/>
          <a:stretch/>
        </p:blipFill>
        <p:spPr>
          <a:xfrm>
            <a:off x="1519400" y="91800"/>
            <a:ext cx="6481600" cy="4861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2" descr="preencoded.png"/>
          <p:cNvPicPr preferRelativeResize="0"/>
          <p:nvPr/>
        </p:nvPicPr>
        <p:blipFill rotWithShape="1">
          <a:blip r:embed="rId3">
            <a:alphaModFix/>
          </a:blip>
          <a:srcRect/>
          <a:stretch/>
        </p:blipFill>
        <p:spPr>
          <a:xfrm>
            <a:off x="1090675" y="301925"/>
            <a:ext cx="6681725" cy="4498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4" descr="preencoded.png"/>
          <p:cNvPicPr preferRelativeResize="0"/>
          <p:nvPr/>
        </p:nvPicPr>
        <p:blipFill rotWithShape="1">
          <a:blip r:embed="rId3">
            <a:alphaModFix/>
          </a:blip>
          <a:srcRect/>
          <a:stretch/>
        </p:blipFill>
        <p:spPr>
          <a:xfrm>
            <a:off x="1657125" y="309400"/>
            <a:ext cx="5886674" cy="4415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5" descr="preencoded.png"/>
          <p:cNvPicPr preferRelativeResize="0"/>
          <p:nvPr/>
        </p:nvPicPr>
        <p:blipFill rotWithShape="1">
          <a:blip r:embed="rId3">
            <a:alphaModFix/>
          </a:blip>
          <a:srcRect/>
          <a:stretch/>
        </p:blipFill>
        <p:spPr>
          <a:xfrm>
            <a:off x="1053500" y="406125"/>
            <a:ext cx="6795100" cy="4089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6" descr="preencoded.png"/>
          <p:cNvPicPr preferRelativeResize="0"/>
          <p:nvPr/>
        </p:nvPicPr>
        <p:blipFill rotWithShape="1">
          <a:blip r:embed="rId3">
            <a:alphaModFix/>
          </a:blip>
          <a:srcRect/>
          <a:stretch/>
        </p:blipFill>
        <p:spPr>
          <a:xfrm>
            <a:off x="1081500" y="163425"/>
            <a:ext cx="6454026" cy="4840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7" descr="preencoded.png"/>
          <p:cNvPicPr preferRelativeResize="0"/>
          <p:nvPr/>
        </p:nvPicPr>
        <p:blipFill rotWithShape="1">
          <a:blip r:embed="rId3">
            <a:alphaModFix/>
          </a:blip>
          <a:srcRect/>
          <a:stretch/>
        </p:blipFill>
        <p:spPr>
          <a:xfrm>
            <a:off x="1019075" y="192800"/>
            <a:ext cx="6448525" cy="48363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8" descr="preencoded.png"/>
          <p:cNvPicPr preferRelativeResize="0"/>
          <p:nvPr/>
        </p:nvPicPr>
        <p:blipFill rotWithShape="1">
          <a:blip r:embed="rId3">
            <a:alphaModFix/>
          </a:blip>
          <a:srcRect/>
          <a:stretch/>
        </p:blipFill>
        <p:spPr>
          <a:xfrm>
            <a:off x="1104450" y="285975"/>
            <a:ext cx="6286950" cy="471522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Google Shape;376;p59" descr="preencoded.png"/>
          <p:cNvPicPr preferRelativeResize="0"/>
          <p:nvPr/>
        </p:nvPicPr>
        <p:blipFill rotWithShape="1">
          <a:blip r:embed="rId3">
            <a:alphaModFix/>
          </a:blip>
          <a:srcRect/>
          <a:stretch/>
        </p:blipFill>
        <p:spPr>
          <a:xfrm>
            <a:off x="1546150" y="185450"/>
            <a:ext cx="6126600" cy="4594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7" descr="preencoded.png"/>
          <p:cNvPicPr preferRelativeResize="0"/>
          <p:nvPr/>
        </p:nvPicPr>
        <p:blipFill rotWithShape="1">
          <a:blip r:embed="rId3">
            <a:alphaModFix/>
          </a:blip>
          <a:srcRect/>
          <a:stretch/>
        </p:blipFill>
        <p:spPr>
          <a:xfrm>
            <a:off x="904750" y="486125"/>
            <a:ext cx="6940626" cy="38572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60" descr="preencoded.png"/>
          <p:cNvPicPr preferRelativeResize="0"/>
          <p:nvPr/>
        </p:nvPicPr>
        <p:blipFill rotWithShape="1">
          <a:blip r:embed="rId3">
            <a:alphaModFix/>
          </a:blip>
          <a:srcRect/>
          <a:stretch/>
        </p:blipFill>
        <p:spPr>
          <a:xfrm>
            <a:off x="991525" y="54175"/>
            <a:ext cx="6399875" cy="4894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61" descr="preencoded.png"/>
          <p:cNvPicPr preferRelativeResize="0"/>
          <p:nvPr/>
        </p:nvPicPr>
        <p:blipFill rotWithShape="1">
          <a:blip r:embed="rId3">
            <a:alphaModFix/>
          </a:blip>
          <a:srcRect/>
          <a:stretch/>
        </p:blipFill>
        <p:spPr>
          <a:xfrm>
            <a:off x="1349100" y="97425"/>
            <a:ext cx="6270899" cy="470317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62" descr="preencoded.png"/>
          <p:cNvPicPr preferRelativeResize="0"/>
          <p:nvPr/>
        </p:nvPicPr>
        <p:blipFill rotWithShape="1">
          <a:blip r:embed="rId3">
            <a:alphaModFix/>
          </a:blip>
          <a:srcRect/>
          <a:stretch/>
        </p:blipFill>
        <p:spPr>
          <a:xfrm>
            <a:off x="1251800" y="98225"/>
            <a:ext cx="6139599" cy="4604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63" descr="preencoded.png"/>
          <p:cNvPicPr preferRelativeResize="0"/>
          <p:nvPr/>
        </p:nvPicPr>
        <p:blipFill rotWithShape="1">
          <a:blip r:embed="rId3">
            <a:alphaModFix/>
          </a:blip>
          <a:srcRect/>
          <a:stretch/>
        </p:blipFill>
        <p:spPr>
          <a:xfrm>
            <a:off x="1269225" y="96300"/>
            <a:ext cx="6525225" cy="4893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64" descr="preencoded.png"/>
          <p:cNvPicPr preferRelativeResize="0"/>
          <p:nvPr/>
        </p:nvPicPr>
        <p:blipFill rotWithShape="1">
          <a:blip r:embed="rId3">
            <a:alphaModFix/>
          </a:blip>
          <a:srcRect/>
          <a:stretch/>
        </p:blipFill>
        <p:spPr>
          <a:xfrm>
            <a:off x="1347275" y="77000"/>
            <a:ext cx="6501325" cy="48759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65" descr="preencoded.png"/>
          <p:cNvPicPr preferRelativeResize="0"/>
          <p:nvPr/>
        </p:nvPicPr>
        <p:blipFill rotWithShape="1">
          <a:blip r:embed="rId3">
            <a:alphaModFix/>
          </a:blip>
          <a:srcRect/>
          <a:stretch/>
        </p:blipFill>
        <p:spPr>
          <a:xfrm>
            <a:off x="991525" y="239625"/>
            <a:ext cx="7151324" cy="47999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66" descr="preencoded.png"/>
          <p:cNvPicPr preferRelativeResize="0"/>
          <p:nvPr/>
        </p:nvPicPr>
        <p:blipFill rotWithShape="1">
          <a:blip r:embed="rId3">
            <a:alphaModFix/>
          </a:blip>
          <a:srcRect/>
          <a:stretch/>
        </p:blipFill>
        <p:spPr>
          <a:xfrm>
            <a:off x="1182025" y="348875"/>
            <a:ext cx="6121226" cy="4590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67" descr="preencoded.png"/>
          <p:cNvPicPr preferRelativeResize="0"/>
          <p:nvPr/>
        </p:nvPicPr>
        <p:blipFill rotWithShape="1">
          <a:blip r:embed="rId3">
            <a:alphaModFix/>
          </a:blip>
          <a:srcRect/>
          <a:stretch/>
        </p:blipFill>
        <p:spPr>
          <a:xfrm>
            <a:off x="1090675" y="189125"/>
            <a:ext cx="6757924" cy="46876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71" descr="preencoded.png"/>
          <p:cNvPicPr preferRelativeResize="0"/>
          <p:nvPr/>
        </p:nvPicPr>
        <p:blipFill rotWithShape="1">
          <a:blip r:embed="rId3">
            <a:alphaModFix/>
          </a:blip>
          <a:srcRect/>
          <a:stretch/>
        </p:blipFill>
        <p:spPr>
          <a:xfrm>
            <a:off x="1466175" y="166175"/>
            <a:ext cx="6382426" cy="47868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73" descr="preencoded.png"/>
          <p:cNvPicPr preferRelativeResize="0"/>
          <p:nvPr/>
        </p:nvPicPr>
        <p:blipFill rotWithShape="1">
          <a:blip r:embed="rId3">
            <a:alphaModFix/>
          </a:blip>
          <a:srcRect/>
          <a:stretch/>
        </p:blipFill>
        <p:spPr>
          <a:xfrm>
            <a:off x="1654375" y="212075"/>
            <a:ext cx="6118026" cy="4588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9"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72" descr="preencoded.png"/>
          <p:cNvPicPr preferRelativeResize="0"/>
          <p:nvPr/>
        </p:nvPicPr>
        <p:blipFill rotWithShape="1">
          <a:blip r:embed="rId3">
            <a:alphaModFix/>
          </a:blip>
          <a:srcRect/>
          <a:stretch/>
        </p:blipFill>
        <p:spPr>
          <a:xfrm>
            <a:off x="1171925" y="157000"/>
            <a:ext cx="6524275" cy="489320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74" descr="preencoded.png"/>
          <p:cNvPicPr preferRelativeResize="0"/>
          <p:nvPr/>
        </p:nvPicPr>
        <p:blipFill rotWithShape="1">
          <a:blip r:embed="rId3">
            <a:alphaModFix/>
          </a:blip>
          <a:srcRect/>
          <a:stretch/>
        </p:blipFill>
        <p:spPr>
          <a:xfrm>
            <a:off x="1260575" y="40400"/>
            <a:ext cx="6622851" cy="4905026"/>
          </a:xfrm>
          <a:prstGeom prst="rect">
            <a:avLst/>
          </a:prstGeom>
          <a:noFill/>
          <a:ln>
            <a:noFill/>
          </a:ln>
        </p:spPr>
      </p:pic>
      <p:sp>
        <p:nvSpPr>
          <p:cNvPr id="449" name="Google Shape;449;p74"/>
          <p:cNvSpPr txBox="1"/>
          <p:nvPr/>
        </p:nvSpPr>
        <p:spPr>
          <a:xfrm>
            <a:off x="4057275" y="252325"/>
            <a:ext cx="212100" cy="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75" descr="preencoded.png"/>
          <p:cNvPicPr preferRelativeResize="0"/>
          <p:nvPr/>
        </p:nvPicPr>
        <p:blipFill rotWithShape="1">
          <a:blip r:embed="rId3">
            <a:alphaModFix/>
          </a:blip>
          <a:srcRect/>
          <a:stretch/>
        </p:blipFill>
        <p:spPr>
          <a:xfrm>
            <a:off x="1549250" y="160675"/>
            <a:ext cx="6527949" cy="48959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76" descr="preencoded.png"/>
          <p:cNvPicPr preferRelativeResize="0"/>
          <p:nvPr/>
        </p:nvPicPr>
        <p:blipFill rotWithShape="1">
          <a:blip r:embed="rId3">
            <a:alphaModFix/>
          </a:blip>
          <a:srcRect/>
          <a:stretch/>
        </p:blipFill>
        <p:spPr>
          <a:xfrm>
            <a:off x="1809525" y="95475"/>
            <a:ext cx="6267676" cy="470074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p77" descr="preencoded.png"/>
          <p:cNvPicPr preferRelativeResize="0"/>
          <p:nvPr/>
        </p:nvPicPr>
        <p:blipFill rotWithShape="1">
          <a:blip r:embed="rId3">
            <a:alphaModFix/>
          </a:blip>
          <a:srcRect/>
          <a:stretch/>
        </p:blipFill>
        <p:spPr>
          <a:xfrm>
            <a:off x="1069850" y="112475"/>
            <a:ext cx="6550149" cy="49126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78" descr="preencoded.png"/>
          <p:cNvPicPr preferRelativeResize="0"/>
          <p:nvPr/>
        </p:nvPicPr>
        <p:blipFill rotWithShape="1">
          <a:blip r:embed="rId3">
            <a:alphaModFix/>
          </a:blip>
          <a:srcRect/>
          <a:stretch/>
        </p:blipFill>
        <p:spPr>
          <a:xfrm>
            <a:off x="852900" y="-162025"/>
            <a:ext cx="6718451" cy="50388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81" descr="preencoded.png"/>
          <p:cNvPicPr preferRelativeResize="0"/>
          <p:nvPr/>
        </p:nvPicPr>
        <p:blipFill rotWithShape="1">
          <a:blip r:embed="rId3">
            <a:alphaModFix/>
          </a:blip>
          <a:srcRect/>
          <a:stretch/>
        </p:blipFill>
        <p:spPr>
          <a:xfrm>
            <a:off x="1196225" y="163175"/>
            <a:ext cx="6488051" cy="48660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82" descr="preencoded.png"/>
          <p:cNvPicPr preferRelativeResize="0"/>
          <p:nvPr/>
        </p:nvPicPr>
        <p:blipFill rotWithShape="1">
          <a:blip r:embed="rId3">
            <a:alphaModFix/>
          </a:blip>
          <a:srcRect/>
          <a:stretch/>
        </p:blipFill>
        <p:spPr>
          <a:xfrm>
            <a:off x="1437700" y="575400"/>
            <a:ext cx="5801300" cy="418387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
        <p:nvSpPr>
          <p:cNvPr id="490" name="Google Shape;490;g8919c023a7_0_217"/>
          <p:cNvSpPr txBox="1"/>
          <p:nvPr/>
        </p:nvSpPr>
        <p:spPr>
          <a:xfrm>
            <a:off x="0" y="656025"/>
            <a:ext cx="9093600" cy="4683300"/>
          </a:xfrm>
          <a:prstGeom prst="rect">
            <a:avLst/>
          </a:prstGeom>
          <a:noFill/>
          <a:ln>
            <a:noFill/>
          </a:ln>
        </p:spPr>
        <p:txBody>
          <a:bodyPr spcFirstLastPara="1" wrap="square" lIns="91425" tIns="91425" rIns="91425" bIns="91425" anchor="t" anchorCtr="0">
            <a:noAutofit/>
          </a:bodyPr>
          <a:lstStyle/>
          <a:p>
            <a:pPr marL="241300" lvl="0" indent="0" algn="l" rtl="0">
              <a:lnSpc>
                <a:spcPct val="130434"/>
              </a:lnSpc>
              <a:spcBef>
                <a:spcPts val="1100"/>
              </a:spcBef>
              <a:spcAft>
                <a:spcPts val="0"/>
              </a:spcAft>
              <a:buNone/>
            </a:pPr>
            <a:r>
              <a:rPr lang="en-US" sz="1650">
                <a:solidFill>
                  <a:srgbClr val="00FFFF"/>
                </a:solidFill>
              </a:rPr>
              <a:t>India, with democratic institutions, performed moderately, but the majority of its people still depend on agriculture. Infrastructure is lacking in many parts of the country. It is yet to raise the Standard of living of more than one-fourth of its population that lives below the poverty line. </a:t>
            </a:r>
            <a:endParaRPr sz="1650">
              <a:solidFill>
                <a:srgbClr val="00FFFF"/>
              </a:solidFill>
            </a:endParaRPr>
          </a:p>
          <a:p>
            <a:pPr marL="241300" lvl="0" indent="0" algn="l" rtl="0">
              <a:lnSpc>
                <a:spcPct val="130434"/>
              </a:lnSpc>
              <a:spcBef>
                <a:spcPts val="1100"/>
              </a:spcBef>
              <a:spcAft>
                <a:spcPts val="800"/>
              </a:spcAft>
              <a:buNone/>
            </a:pPr>
            <a:r>
              <a:rPr lang="en-US" sz="1650">
                <a:solidFill>
                  <a:srgbClr val="00FFFF"/>
                </a:solidFill>
              </a:rPr>
              <a:t>On the other hand, the lack of political freedom and its implications in China are the major concern in the last two decades. The country used the market system without losing political commitment and succeeded in raising the level of growth along with poverty alleviation. China used the market mechanism to create additional social and economic opportunities. The country has also ensured social security in the rural areas by retaining collective farming known as Commune System. Public intervention in social infrastructure prior to the introduction of the economic reforms has brought positive results in the human development indicators of China. </a:t>
            </a:r>
            <a:endParaRPr sz="1650">
              <a:solidFill>
                <a:srgbClr val="00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494"/>
        <p:cNvGrpSpPr/>
        <p:nvPr/>
      </p:nvGrpSpPr>
      <p:grpSpPr>
        <a:xfrm>
          <a:off x="0" y="0"/>
          <a:ext cx="0" cy="0"/>
          <a:chOff x="0" y="0"/>
          <a:chExt cx="0" cy="0"/>
        </a:xfrm>
      </p:grpSpPr>
      <p:pic>
        <p:nvPicPr>
          <p:cNvPr id="495" name="Google Shape;495;g8919c023a7_0_223"/>
          <p:cNvPicPr preferRelativeResize="0"/>
          <p:nvPr/>
        </p:nvPicPr>
        <p:blipFill>
          <a:blip r:embed="rId3">
            <a:alphaModFix/>
          </a:blip>
          <a:stretch>
            <a:fillRect/>
          </a:stretch>
        </p:blipFill>
        <p:spPr>
          <a:xfrm>
            <a:off x="202850" y="1736950"/>
            <a:ext cx="8900775" cy="4991100"/>
          </a:xfrm>
          <a:prstGeom prst="rect">
            <a:avLst/>
          </a:prstGeom>
          <a:noFill/>
          <a:ln>
            <a:noFill/>
          </a:ln>
        </p:spPr>
      </p:pic>
      <p:sp>
        <p:nvSpPr>
          <p:cNvPr id="496" name="Google Shape;496;g8919c023a7_0_223"/>
          <p:cNvSpPr txBox="1"/>
          <p:nvPr/>
        </p:nvSpPr>
        <p:spPr>
          <a:xfrm>
            <a:off x="0" y="0"/>
            <a:ext cx="9053100" cy="51435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500" b="1">
                <a:solidFill>
                  <a:srgbClr val="545454"/>
                </a:solidFill>
                <a:highlight>
                  <a:srgbClr val="999999"/>
                </a:highlight>
              </a:rPr>
              <a:t>C</a:t>
            </a:r>
            <a:r>
              <a:rPr lang="en-US" sz="1500" b="1" i="1">
                <a:solidFill>
                  <a:srgbClr val="545454"/>
                </a:solidFill>
                <a:highlight>
                  <a:srgbClr val="999999"/>
                </a:highlight>
              </a:rPr>
              <a:t>onclusion: India &amp; Pakistan</a:t>
            </a:r>
            <a:endParaRPr sz="1500" b="1" i="1">
              <a:solidFill>
                <a:srgbClr val="545454"/>
              </a:solidFill>
              <a:highlight>
                <a:srgbClr val="999999"/>
              </a:highlight>
            </a:endParaRPr>
          </a:p>
          <a:p>
            <a:pPr marL="0" lvl="0" indent="0" algn="l" rtl="0">
              <a:lnSpc>
                <a:spcPct val="115000"/>
              </a:lnSpc>
              <a:spcBef>
                <a:spcPts val="1200"/>
              </a:spcBef>
              <a:spcAft>
                <a:spcPts val="0"/>
              </a:spcAft>
              <a:buNone/>
            </a:pPr>
            <a:r>
              <a:rPr lang="en-US" sz="1500" b="1" i="1">
                <a:solidFill>
                  <a:srgbClr val="545454"/>
                </a:solidFill>
                <a:highlight>
                  <a:srgbClr val="999999"/>
                </a:highlight>
              </a:rPr>
              <a:t>A. India-India performed moderately as is clear from</a:t>
            </a:r>
            <a:endParaRPr sz="1500" b="1"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a. A majority of its people still depend on agriculture.</a:t>
            </a:r>
            <a:endParaRPr sz="1500" i="1">
              <a:solidFill>
                <a:srgbClr val="EA9999"/>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b. Infrastructure is lacking in many parts of the country.</a:t>
            </a:r>
            <a:endParaRPr sz="1500"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c. It is yet to raise the level of living of more than 22% of its population that lives below the poverty line.</a:t>
            </a:r>
            <a:endParaRPr sz="1500" i="1">
              <a:solidFill>
                <a:srgbClr val="545454"/>
              </a:solidFill>
              <a:highlight>
                <a:srgbClr val="999999"/>
              </a:highlight>
            </a:endParaRPr>
          </a:p>
          <a:p>
            <a:pPr marL="0" lvl="0" indent="0" algn="l" rtl="0">
              <a:lnSpc>
                <a:spcPct val="115000"/>
              </a:lnSpc>
              <a:spcBef>
                <a:spcPts val="1200"/>
              </a:spcBef>
              <a:spcAft>
                <a:spcPts val="0"/>
              </a:spcAft>
              <a:buNone/>
            </a:pPr>
            <a:r>
              <a:rPr lang="en-US" sz="1500" b="1" i="1">
                <a:solidFill>
                  <a:srgbClr val="545454"/>
                </a:solidFill>
                <a:highlight>
                  <a:srgbClr val="999999"/>
                </a:highlight>
              </a:rPr>
              <a:t>B. Pakistan-Pakistan has performed poorly. The reasons for the slowdown of growth and re-emergence of poverty in Pakistan’s economy are:</a:t>
            </a:r>
            <a:endParaRPr sz="1500" b="1"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(i) Political instability.</a:t>
            </a:r>
            <a:endParaRPr sz="1500"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(ii) Volatile performance of agriculture sector.</a:t>
            </a:r>
            <a:endParaRPr sz="1500"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(iii) Over dependence on remittances.</a:t>
            </a:r>
            <a:endParaRPr sz="1500" i="1">
              <a:solidFill>
                <a:srgbClr val="545454"/>
              </a:solidFill>
              <a:highlight>
                <a:srgbClr val="999999"/>
              </a:highlight>
            </a:endParaRPr>
          </a:p>
          <a:p>
            <a:pPr marL="0" lvl="0" indent="0" algn="l" rtl="0">
              <a:lnSpc>
                <a:spcPct val="115000"/>
              </a:lnSpc>
              <a:spcBef>
                <a:spcPts val="1200"/>
              </a:spcBef>
              <a:spcAft>
                <a:spcPts val="0"/>
              </a:spcAft>
              <a:buNone/>
            </a:pPr>
            <a:r>
              <a:rPr lang="en-US" sz="1500" i="1">
                <a:solidFill>
                  <a:srgbClr val="545454"/>
                </a:solidFill>
                <a:highlight>
                  <a:srgbClr val="999999"/>
                </a:highlight>
              </a:rPr>
              <a:t>(iv) Growing dependence on foreign loans on the one hand and increasing difficulty in paying back the loans on the other.</a:t>
            </a:r>
            <a:endParaRPr sz="1500" i="1">
              <a:solidFill>
                <a:srgbClr val="545454"/>
              </a:solidFill>
              <a:highlight>
                <a:srgbClr val="999999"/>
              </a:highlight>
            </a:endParaRPr>
          </a:p>
          <a:p>
            <a:pPr marL="0" lvl="0" indent="0" algn="l" rtl="0">
              <a:lnSpc>
                <a:spcPct val="115000"/>
              </a:lnSpc>
              <a:spcBef>
                <a:spcPts val="1200"/>
              </a:spcBef>
              <a:spcAft>
                <a:spcPts val="1200"/>
              </a:spcAft>
              <a:buNone/>
            </a:pPr>
            <a:endParaRPr i="1">
              <a:solidFill>
                <a:srgbClr val="545454"/>
              </a:solidFill>
              <a:highlight>
                <a:srgbClr val="999999"/>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0" descr="preencoded.png"/>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g8919c023a7_0_230"/>
          <p:cNvPicPr preferRelativeResize="0"/>
          <p:nvPr/>
        </p:nvPicPr>
        <p:blipFill>
          <a:blip r:embed="rId3">
            <a:alphaModFix/>
          </a:blip>
          <a:stretch>
            <a:fillRect/>
          </a:stretch>
        </p:blipFill>
        <p:spPr>
          <a:xfrm>
            <a:off x="1050650" y="152400"/>
            <a:ext cx="7254508"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2" descr="preencoded.png"/>
          <p:cNvPicPr preferRelativeResize="0"/>
          <p:nvPr/>
        </p:nvPicPr>
        <p:blipFill rotWithShape="1">
          <a:blip r:embed="rId3">
            <a:alphaModFix/>
          </a:blip>
          <a:srcRect/>
          <a:stretch/>
        </p:blipFill>
        <p:spPr>
          <a:xfrm>
            <a:off x="1155250" y="107425"/>
            <a:ext cx="6541399" cy="4906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4" descr="preencoded.png"/>
          <p:cNvPicPr preferRelativeResize="0"/>
          <p:nvPr/>
        </p:nvPicPr>
        <p:blipFill rotWithShape="1">
          <a:blip r:embed="rId3">
            <a:alphaModFix/>
          </a:blip>
          <a:srcRect/>
          <a:stretch/>
        </p:blipFill>
        <p:spPr>
          <a:xfrm>
            <a:off x="-1126475" y="0"/>
            <a:ext cx="9753600" cy="7315200"/>
          </a:xfrm>
          <a:prstGeom prst="rect">
            <a:avLst/>
          </a:prstGeom>
          <a:noFill/>
          <a:ln>
            <a:noFill/>
          </a:ln>
          <a:effectLst>
            <a:outerShdw dist="400050" dir="9360000" algn="bl" rotWithShape="0">
              <a:srgbClr val="CC0000">
                <a:alpha val="51000"/>
              </a:srgbClr>
            </a:outerShdw>
          </a:effectLst>
        </p:spPr>
      </p:pic>
      <p:sp>
        <p:nvSpPr>
          <p:cNvPr id="130" name="Google Shape;130;p14"/>
          <p:cNvSpPr txBox="1"/>
          <p:nvPr/>
        </p:nvSpPr>
        <p:spPr>
          <a:xfrm>
            <a:off x="-117000" y="1645125"/>
            <a:ext cx="8841300" cy="12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134F5C"/>
                </a:solidFill>
                <a:latin typeface="Playfair Display"/>
                <a:ea typeface="Playfair Display"/>
                <a:cs typeface="Playfair Display"/>
                <a:sym typeface="Playfair Display"/>
              </a:rPr>
              <a:t>lets look into the developmental path of these three countries .</a:t>
            </a:r>
            <a:endParaRPr sz="3000" b="1">
              <a:solidFill>
                <a:srgbClr val="134F5C"/>
              </a:solidFill>
              <a:latin typeface="Playfair Display"/>
              <a:ea typeface="Playfair Display"/>
              <a:cs typeface="Playfair Display"/>
              <a:sym typeface="Playfair Display"/>
            </a:endParaRPr>
          </a:p>
        </p:txBody>
      </p:sp>
      <p:pic>
        <p:nvPicPr>
          <p:cNvPr id="131" name="Google Shape;131;p14"/>
          <p:cNvPicPr preferRelativeResize="0"/>
          <p:nvPr/>
        </p:nvPicPr>
        <p:blipFill>
          <a:blip r:embed="rId4">
            <a:alphaModFix/>
          </a:blip>
          <a:stretch>
            <a:fillRect/>
          </a:stretch>
        </p:blipFill>
        <p:spPr>
          <a:xfrm>
            <a:off x="-762000" y="2952750"/>
            <a:ext cx="3283450" cy="2448751"/>
          </a:xfrm>
          <a:prstGeom prst="rect">
            <a:avLst/>
          </a:prstGeom>
          <a:noFill/>
          <a:ln>
            <a:noFill/>
          </a:ln>
          <a:effectLst>
            <a:outerShdw dist="400050" dir="9360000" algn="bl" rotWithShape="0">
              <a:srgbClr val="CC0000">
                <a:alpha val="51000"/>
              </a:srgbClr>
            </a:outerShdw>
          </a:effectLst>
        </p:spPr>
      </p:pic>
      <p:pic>
        <p:nvPicPr>
          <p:cNvPr id="132" name="Google Shape;132;p14"/>
          <p:cNvPicPr preferRelativeResize="0"/>
          <p:nvPr/>
        </p:nvPicPr>
        <p:blipFill>
          <a:blip r:embed="rId5">
            <a:alphaModFix/>
          </a:blip>
          <a:stretch>
            <a:fillRect/>
          </a:stretch>
        </p:blipFill>
        <p:spPr>
          <a:xfrm>
            <a:off x="2667000" y="2876550"/>
            <a:ext cx="4751325" cy="2848675"/>
          </a:xfrm>
          <a:prstGeom prst="rect">
            <a:avLst/>
          </a:prstGeom>
          <a:noFill/>
          <a:ln>
            <a:noFill/>
          </a:ln>
          <a:effectLst>
            <a:outerShdw dist="400050" dir="9360000" algn="bl" rotWithShape="0">
              <a:srgbClr val="CC0000">
                <a:alpha val="51000"/>
              </a:srgbClr>
            </a:outerShdw>
          </a:effectLst>
        </p:spPr>
      </p:pic>
      <p:pic>
        <p:nvPicPr>
          <p:cNvPr id="133" name="Google Shape;133;p14"/>
          <p:cNvPicPr preferRelativeResize="0"/>
          <p:nvPr/>
        </p:nvPicPr>
        <p:blipFill>
          <a:blip r:embed="rId6">
            <a:alphaModFix/>
          </a:blip>
          <a:stretch>
            <a:fillRect/>
          </a:stretch>
        </p:blipFill>
        <p:spPr>
          <a:xfrm>
            <a:off x="6400800" y="2876550"/>
            <a:ext cx="2523175" cy="2848674"/>
          </a:xfrm>
          <a:prstGeom prst="rect">
            <a:avLst/>
          </a:prstGeom>
          <a:noFill/>
          <a:ln>
            <a:noFill/>
          </a:ln>
          <a:effectLst>
            <a:outerShdw dist="400050" dir="9360000" algn="bl" rotWithShape="0">
              <a:srgbClr val="CC0000">
                <a:alpha val="51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383</Words>
  <PresentationFormat>On-screen Show (16:9)</PresentationFormat>
  <Paragraphs>80</Paragraphs>
  <Slides>70</Slides>
  <Notes>69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Playfair Display</vt:lpstr>
      <vt:lpstr>Calibri</vt:lpstr>
      <vt:lpstr>Lato</vt:lpstr>
      <vt:lpstr>Raleway</vt:lpstr>
      <vt:lpstr>Streamline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PptxGenJS</dc:creator>
  <cp:lastModifiedBy>snsacd_dell</cp:lastModifiedBy>
  <cp:revision>3</cp:revision>
  <dcterms:created xsi:type="dcterms:W3CDTF">2020-04-26T10:45:26Z</dcterms:created>
  <dcterms:modified xsi:type="dcterms:W3CDTF">2022-01-07T08:20:39Z</dcterms:modified>
</cp:coreProperties>
</file>